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8" r:id="rId2"/>
    <p:sldId id="268" r:id="rId3"/>
    <p:sldId id="269" r:id="rId4"/>
    <p:sldId id="320" r:id="rId5"/>
    <p:sldId id="323" r:id="rId6"/>
    <p:sldId id="325" r:id="rId7"/>
    <p:sldId id="337" r:id="rId8"/>
    <p:sldId id="326" r:id="rId9"/>
    <p:sldId id="327" r:id="rId10"/>
    <p:sldId id="328" r:id="rId11"/>
    <p:sldId id="330" r:id="rId12"/>
    <p:sldId id="333" r:id="rId13"/>
    <p:sldId id="332" r:id="rId14"/>
    <p:sldId id="334" r:id="rId15"/>
    <p:sldId id="335" r:id="rId16"/>
    <p:sldId id="278" r:id="rId17"/>
    <p:sldId id="279" r:id="rId18"/>
    <p:sldId id="280" r:id="rId19"/>
    <p:sldId id="274" r:id="rId20"/>
    <p:sldId id="281" r:id="rId21"/>
    <p:sldId id="292" r:id="rId22"/>
    <p:sldId id="294" r:id="rId23"/>
    <p:sldId id="296" r:id="rId24"/>
    <p:sldId id="315" r:id="rId25"/>
    <p:sldId id="336" r:id="rId26"/>
    <p:sldId id="338" r:id="rId27"/>
    <p:sldId id="339" r:id="rId28"/>
    <p:sldId id="317" r:id="rId29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CC66"/>
    <a:srgbClr val="13A80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56" autoAdjust="0"/>
    <p:restoredTop sz="94671" autoAdjust="0"/>
  </p:normalViewPr>
  <p:slideViewPr>
    <p:cSldViewPr>
      <p:cViewPr varScale="1">
        <p:scale>
          <a:sx n="69" d="100"/>
          <a:sy n="69" d="100"/>
        </p:scale>
        <p:origin x="-139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57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8B0D36-882C-4720-B047-62B97E7AB61D}" type="datetimeFigureOut">
              <a:rPr lang="uk-UA" smtClean="0"/>
              <a:pPr/>
              <a:t>19.05.2014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2C5AFE-4BFC-410A-8F50-0F067CF2E4E7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396066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0D963F-BA89-4F30-AC91-134719D18534}" type="slidenum">
              <a:rPr lang="ru-RU" smtClean="0"/>
              <a:pPr/>
              <a:t>22</a:t>
            </a:fld>
            <a:endParaRPr lang="ru-RU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фотошоп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19.05.2014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825295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19.05.2014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4218826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19.05.2014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736724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19.05.2014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4098768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19.05.2014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088357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19.05.2014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817975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19.05.2014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729969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19.05.2014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756205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19.05.2014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617658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19.05.2014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4269388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19.05.2014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542865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3959E6-847B-4937-8C3D-49CDB5BA4EF3}" type="datetimeFigureOut">
              <a:rPr lang="uk-UA" smtClean="0"/>
              <a:pPr/>
              <a:t>19.05.2014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411583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jpeg"/><Relationship Id="rId5" Type="http://schemas.openxmlformats.org/officeDocument/2006/relationships/image" Target="../media/image79.jpeg"/><Relationship Id="rId4" Type="http://schemas.openxmlformats.org/officeDocument/2006/relationships/image" Target="../media/image7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143172" y="50004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uk-UA" dirty="0">
              <a:solidFill>
                <a:schemeClr val="bg1"/>
              </a:solidFill>
            </a:endParaRPr>
          </a:p>
        </p:txBody>
      </p:sp>
      <p:pic>
        <p:nvPicPr>
          <p:cNvPr id="7" name="Picture 2" descr="C:\Documents and Settings\user\Рабочий стол\DSC0645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565232" y="0"/>
            <a:ext cx="10274468" cy="6857999"/>
          </a:xfrm>
          <a:prstGeom prst="rect">
            <a:avLst/>
          </a:prstGeom>
          <a:noFill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964320" y="0"/>
            <a:ext cx="3608340" cy="3857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251520" y="260648"/>
            <a:ext cx="5712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Частный учебно-воспитательный комплекс «МИР» Харьковской области</a:t>
            </a:r>
          </a:p>
          <a:p>
            <a:pPr algn="ctr"/>
            <a:endParaRPr lang="ru-RU" sz="1000" b="1" dirty="0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algn="ctr"/>
            <a:endParaRPr lang="ru-RU" sz="10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ru-RU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Проект</a:t>
            </a:r>
          </a:p>
          <a:p>
            <a:pPr algn="ctr"/>
            <a:r>
              <a:rPr lang="ru-RU" sz="20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«Центр реабилитации рукокрылых </a:t>
            </a:r>
          </a:p>
          <a:p>
            <a:pPr algn="ctr"/>
            <a:r>
              <a:rPr lang="en-US" sz="20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Feldman </a:t>
            </a:r>
            <a:r>
              <a:rPr lang="en-US" sz="20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Ecopark</a:t>
            </a:r>
            <a:r>
              <a:rPr lang="ru-RU" sz="20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»</a:t>
            </a:r>
            <a:r>
              <a:rPr lang="ru-RU" sz="10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</a:p>
          <a:p>
            <a:pPr algn="ctr"/>
            <a:endParaRPr lang="ru-RU" sz="1000" b="1" dirty="0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algn="ctr"/>
            <a:endParaRPr lang="ru-RU" sz="10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algn="r"/>
            <a:r>
              <a:rPr lang="ru-RU" sz="10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Авторы: Лучко Юлия, ученица 9-А класса</a:t>
            </a:r>
          </a:p>
          <a:p>
            <a:pPr algn="r"/>
            <a:r>
              <a:rPr lang="ru-RU" sz="10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Петкевич</a:t>
            </a:r>
            <a:r>
              <a:rPr lang="ru-RU" sz="10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Олег, ученик 8-А класса</a:t>
            </a:r>
          </a:p>
          <a:p>
            <a:pPr algn="r"/>
            <a:endParaRPr lang="ru-RU" sz="10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algn="r"/>
            <a:r>
              <a:rPr lang="ru-RU" sz="10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Руководители: Журавлев В.С., учитель биологии</a:t>
            </a:r>
          </a:p>
          <a:p>
            <a:pPr algn="r"/>
            <a:r>
              <a:rPr lang="ru-RU" sz="10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Влащенко</a:t>
            </a:r>
            <a:r>
              <a:rPr lang="ru-RU" sz="10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А.С., научный сотрудник</a:t>
            </a:r>
          </a:p>
          <a:p>
            <a:pPr algn="r"/>
            <a:endParaRPr lang="ru-RU" sz="10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85889892"/>
              </p:ext>
            </p:extLst>
          </p:nvPr>
        </p:nvGraphicFramePr>
        <p:xfrm>
          <a:off x="4067944" y="836712"/>
          <a:ext cx="4277307" cy="48927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56116"/>
                <a:gridCol w="814402"/>
                <a:gridCol w="666566"/>
                <a:gridCol w="740223"/>
              </a:tblGrid>
              <a:tr h="13791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Наименование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418" marR="56418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Количество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418" marR="56418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Цена, грн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418" marR="56418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Сумма, грн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418" marR="56418" marT="0" marB="0"/>
                </a:tc>
              </a:tr>
              <a:tr h="1755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Помещение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418" marR="564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418" marR="564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418" marR="564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418" marR="56418" marT="0" marB="0"/>
                </a:tc>
              </a:tr>
              <a:tr h="3510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Холодильник с морозильной камерой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418" marR="564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418" marR="564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418" marR="564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418" marR="56418" marT="0" marB="0"/>
                </a:tc>
              </a:tr>
              <a:tr h="3510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Обогреватель (электроконвектор)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418" marR="564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418" marR="564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960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418" marR="5641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1920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418" marR="56418" marT="0" marB="0"/>
                </a:tc>
              </a:tr>
              <a:tr h="1755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Стол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418" marR="564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418" marR="564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250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418" marR="564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500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418" marR="56418" marT="0" marB="0"/>
                </a:tc>
              </a:tr>
              <a:tr h="1755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Настольная лампа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418" marR="564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418" marR="564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75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418" marR="564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150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418" marR="56418" marT="0" marB="0"/>
                </a:tc>
              </a:tr>
              <a:tr h="1755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303020" algn="r"/>
                        </a:tabLst>
                      </a:pPr>
                      <a:r>
                        <a:rPr lang="ru-RU" sz="1200">
                          <a:effectLst/>
                        </a:rPr>
                        <a:t>Стулья	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418" marR="564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418" marR="564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418" marR="564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480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418" marR="56418" marT="0" marB="0"/>
                </a:tc>
              </a:tr>
              <a:tr h="1755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303020" algn="r"/>
                        </a:tabLst>
                      </a:pPr>
                      <a:r>
                        <a:rPr lang="ru-RU" sz="1200">
                          <a:effectLst/>
                        </a:rPr>
                        <a:t>Стеллаж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418" marR="564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418" marR="564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300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418" marR="564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300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418" marR="56418" marT="0" marB="0"/>
                </a:tc>
              </a:tr>
              <a:tr h="1755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Рукомойник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418" marR="564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418" marR="564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418" marR="564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418" marR="56418" marT="0" marB="0"/>
                </a:tc>
              </a:tr>
              <a:tr h="1755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Пластиковые боксы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418" marR="564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15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418" marR="564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418" marR="564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150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418" marR="56418" marT="0" marB="0"/>
                </a:tc>
              </a:tr>
              <a:tr h="1755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Инфракрасная лампа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418" marR="564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418" marR="564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85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418" marR="564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170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418" marR="56418" marT="0" marB="0"/>
                </a:tc>
              </a:tr>
              <a:tr h="1755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Стеклянные террариумы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418" marR="564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418" marR="564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400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418" marR="564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800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418" marR="56418" marT="0" marB="0"/>
                </a:tc>
              </a:tr>
              <a:tr h="1755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Электронные весы   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418" marR="564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418" marR="564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180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418" marR="564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540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418" marR="56418" marT="0" marB="0"/>
                </a:tc>
              </a:tr>
              <a:tr h="1755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Электронный термометр                                                    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418" marR="564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418" marR="564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418" marR="564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600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418" marR="56418" marT="0" marB="0"/>
                </a:tc>
              </a:tr>
              <a:tr h="1755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Штангенциркуль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418" marR="564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418" marR="564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418" marR="564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418" marR="56418" marT="0" marB="0"/>
                </a:tc>
              </a:tr>
              <a:tr h="1755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Пинцет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418" marR="564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418" marR="564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418" marR="564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300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418" marR="56418" marT="0" marB="0"/>
                </a:tc>
              </a:tr>
              <a:tr h="1755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Миска для воды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418" marR="564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418" marR="564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418" marR="564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418" marR="56418" marT="0" marB="0"/>
                </a:tc>
              </a:tr>
              <a:tr h="1755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Городской телефон cdma    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418" marR="564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418" marR="564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418" marR="564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418" marR="56418" marT="0" marB="0"/>
                </a:tc>
              </a:tr>
              <a:tr h="1755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Компьютер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418" marR="564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418" marR="564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418" marR="564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418" marR="56418" marT="0" marB="0"/>
                </a:tc>
              </a:tr>
              <a:tr h="1755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Фотоаппарат  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418" marR="564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418" marR="564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418" marR="564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418" marR="56418" marT="0" marB="0"/>
                </a:tc>
              </a:tr>
              <a:tr h="1755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71450" algn="l"/>
                        </a:tabLst>
                      </a:pPr>
                      <a:r>
                        <a:rPr lang="ru-RU" sz="1200">
                          <a:effectLst/>
                        </a:rPr>
                        <a:t>Мультимедиа проектор, экран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418" marR="564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418" marR="564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418" marR="564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418" marR="56418" marT="0" marB="0"/>
                </a:tc>
              </a:tr>
              <a:tr h="1755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71450" algn="l"/>
                        </a:tabLst>
                      </a:pPr>
                      <a:r>
                        <a:rPr lang="ru-RU" sz="1200">
                          <a:effectLst/>
                        </a:rPr>
                        <a:t>Стенд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418" marR="564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418" marR="564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560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418" marR="564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560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418" marR="56418" marT="0" marB="0"/>
                </a:tc>
              </a:tr>
              <a:tr h="1755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71450" algn="l"/>
                        </a:tabLst>
                      </a:pPr>
                      <a:r>
                        <a:rPr lang="ru-RU" sz="1200">
                          <a:effectLst/>
                        </a:rPr>
                        <a:t>Указатели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418" marR="564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418" marR="564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418" marR="564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120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418" marR="56418" marT="0" marB="0"/>
                </a:tc>
              </a:tr>
              <a:tr h="1755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71450" algn="l"/>
                        </a:tabLst>
                      </a:pPr>
                      <a:r>
                        <a:rPr lang="ru-RU" sz="1200">
                          <a:effectLst/>
                        </a:rPr>
                        <a:t>Всего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418" marR="564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418" marR="564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418" marR="5641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~7</a:t>
                      </a:r>
                      <a:r>
                        <a:rPr lang="ru-RU" sz="1200" dirty="0">
                          <a:effectLst/>
                        </a:rPr>
                        <a:t>0 000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418" marR="56418" marT="0" marB="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71600" y="476672"/>
            <a:ext cx="278236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Бюджет проекта:</a:t>
            </a:r>
          </a:p>
          <a:p>
            <a:pPr marL="285750" indent="-285750">
              <a:buFontTx/>
              <a:buChar char="-"/>
            </a:pPr>
            <a:r>
              <a:rPr lang="ru-RU" b="1" dirty="0">
                <a:solidFill>
                  <a:schemeClr val="tx2"/>
                </a:solidFill>
              </a:rPr>
              <a:t>с</a:t>
            </a:r>
            <a:r>
              <a:rPr lang="ru-RU" b="1" dirty="0" smtClean="0">
                <a:solidFill>
                  <a:schemeClr val="tx2"/>
                </a:solidFill>
              </a:rPr>
              <a:t>тартовые расходы;</a:t>
            </a:r>
          </a:p>
          <a:p>
            <a:pPr marL="285750" indent="-285750">
              <a:buFontTx/>
              <a:buChar char="-"/>
            </a:pPr>
            <a:r>
              <a:rPr lang="ru-RU" b="1" dirty="0">
                <a:solidFill>
                  <a:schemeClr val="tx2"/>
                </a:solidFill>
              </a:rPr>
              <a:t>е</a:t>
            </a:r>
            <a:r>
              <a:rPr lang="ru-RU" b="1" dirty="0" smtClean="0">
                <a:solidFill>
                  <a:schemeClr val="tx2"/>
                </a:solidFill>
              </a:rPr>
              <a:t>жегодные расходы;</a:t>
            </a:r>
          </a:p>
          <a:p>
            <a:pPr marL="285750" indent="-285750">
              <a:buFontTx/>
              <a:buChar char="-"/>
            </a:pPr>
            <a:r>
              <a:rPr lang="ru-RU" b="1" dirty="0" smtClean="0">
                <a:solidFill>
                  <a:schemeClr val="tx2"/>
                </a:solidFill>
              </a:rPr>
              <a:t>ежемесячные расходы</a:t>
            </a:r>
            <a:endParaRPr lang="en-US" b="1" dirty="0" smtClean="0">
              <a:solidFill>
                <a:schemeClr val="tx2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27244061"/>
              </p:ext>
            </p:extLst>
          </p:nvPr>
        </p:nvGraphicFramePr>
        <p:xfrm>
          <a:off x="827584" y="1916832"/>
          <a:ext cx="5375910" cy="44348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19020"/>
                <a:gridCol w="989965"/>
                <a:gridCol w="990600"/>
                <a:gridCol w="1076325"/>
              </a:tblGrid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Наименование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Количество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Цена, грн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Сумма, грн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Тканевые мешочки   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Специальные алюминиевые кольца для маркировки рукокрылых   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1,5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1500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Дезинфицирующие средства для поверхностей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150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450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Дезинфицирующие средства для рук 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75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Шприцы\пипетки\ эппиндорфы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50\50\500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2\3\0,14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100\150\70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Аптечка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Канцтовары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Уборочный инвентарь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Перчатки тканевые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Печатная продукция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20000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Акции, мероприятия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40000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Участие сотрудников Центра в международных конференциях, семинарах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50000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Всего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113 870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93494900"/>
              </p:ext>
            </p:extLst>
          </p:nvPr>
        </p:nvGraphicFramePr>
        <p:xfrm>
          <a:off x="3635896" y="3429000"/>
          <a:ext cx="5199380" cy="31546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19020"/>
                <a:gridCol w="989965"/>
                <a:gridCol w="990600"/>
                <a:gridCol w="899795"/>
              </a:tblGrid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Наименование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Количество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Цена, грн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Сумма, грн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Корм для летучих мышей   (личинки мучного хрущака)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 кг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120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Корм для летучих мышей (сверчки банановые, зоофобус)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 кг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Витамины жидкие </a:t>
                      </a:r>
                      <a:r>
                        <a:rPr lang="en-US" sz="1400">
                          <a:effectLst/>
                        </a:rPr>
                        <a:t>Beaphar Vinka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 уп.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80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Пищевая добавка </a:t>
                      </a:r>
                      <a:r>
                        <a:rPr lang="en-US" sz="1400">
                          <a:effectLst/>
                        </a:rPr>
                        <a:t>Booster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 уп.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160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160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Корм для насекомых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 кг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Оплата счета CDMA  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25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Заработная плата сотрудников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16000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Транспортные расходы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Всего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17 915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640899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oOkGH8V7TAQ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51157" y="1358346"/>
            <a:ext cx="5708767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1560" y="1371119"/>
            <a:ext cx="5173687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30732" y="3140968"/>
            <a:ext cx="5486397" cy="3451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85720" y="214290"/>
            <a:ext cx="864399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Реабилитация рукокрылых  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на базе Фельдман </a:t>
            </a:r>
            <a:r>
              <a:rPr lang="ru-RU" sz="2800" b="1" dirty="0" err="1" smtClean="0">
                <a:solidFill>
                  <a:srgbClr val="0070C0"/>
                </a:solidFill>
              </a:rPr>
              <a:t>Экопарка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4099" name="Picture 3" descr="G:\кормление рыжей вечерницы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322762"/>
            <a:ext cx="6588224" cy="4389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23869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Novgorod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1492" y="1294663"/>
            <a:ext cx="4050496" cy="3037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 descr="Bryansky Les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294663"/>
            <a:ext cx="4032448" cy="3031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dkilB6hbRek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9517" y="3284984"/>
            <a:ext cx="4706982" cy="3264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83209" y="404664"/>
            <a:ext cx="80096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Научно-исследовательская работа юннатов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71316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71414"/>
            <a:ext cx="7772400" cy="1470025"/>
          </a:xfrm>
        </p:spPr>
        <p:txBody>
          <a:bodyPr>
            <a:noAutofit/>
          </a:bodyPr>
          <a:lstStyle/>
          <a:p>
            <a:r>
              <a:rPr lang="ru-RU" b="1" dirty="0" smtClean="0"/>
              <a:t>Харьковская образовательная программа по рукокрылым</a:t>
            </a:r>
            <a:endParaRPr lang="ru-RU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57158" y="5535714"/>
            <a:ext cx="857256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 smtClean="0"/>
              <a:t>Цель: Организовать широкую образовательную работу по рукокрылым для разных слоев населения, и сформировать толерантное отношение к летучим мышам у харьковчан. </a:t>
            </a:r>
            <a:endParaRPr lang="ru-RU" sz="22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57158" y="1571612"/>
            <a:ext cx="8358246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dirty="0" smtClean="0"/>
              <a:t> </a:t>
            </a:r>
            <a:r>
              <a:rPr lang="en-US" sz="2000" dirty="0" smtClean="0"/>
              <a:t>“Salvation of Flight Migrants”</a:t>
            </a:r>
            <a:endParaRPr lang="ru-RU" sz="2000" dirty="0" smtClean="0"/>
          </a:p>
          <a:p>
            <a:endParaRPr lang="ru-RU" sz="2000" dirty="0" smtClean="0"/>
          </a:p>
          <a:p>
            <a:pPr algn="r"/>
            <a:r>
              <a:rPr lang="en-US" sz="2000" dirty="0" smtClean="0"/>
              <a:t>“Kharkov Bat Education </a:t>
            </a:r>
            <a:r>
              <a:rPr lang="en-US" sz="2000" dirty="0" err="1" smtClean="0"/>
              <a:t>Programme</a:t>
            </a:r>
            <a:r>
              <a:rPr lang="en-US" sz="2000" dirty="0" smtClean="0"/>
              <a:t>”</a:t>
            </a:r>
            <a:endParaRPr lang="ru-RU" sz="2000" dirty="0" smtClean="0"/>
          </a:p>
          <a:p>
            <a:pPr algn="r"/>
            <a:endParaRPr lang="ru-RU" sz="2000" dirty="0" smtClean="0"/>
          </a:p>
          <a:p>
            <a:endParaRPr lang="ru-RU" sz="2400" b="1" dirty="0" smtClean="0"/>
          </a:p>
          <a:p>
            <a:endParaRPr lang="ru-RU" sz="20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57224" y="1857364"/>
            <a:ext cx="2638425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2" descr="D:\Projects\EPI\2013\Kharkov Bat Education\Образовательный проект Реализация\Logo FF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44" y="3339717"/>
            <a:ext cx="2976564" cy="2232423"/>
          </a:xfrm>
          <a:prstGeom prst="rect">
            <a:avLst/>
          </a:prstGeom>
          <a:noFill/>
        </p:spPr>
      </p:pic>
      <p:pic>
        <p:nvPicPr>
          <p:cNvPr id="15" name="Picture 3" descr="C:\Documents and Settings\user\Мои документы\Антон\Ночь Л.М\Ночь 2013\Копия Копия Data_backside_1_ukr_vert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57488" y="3571875"/>
            <a:ext cx="3929090" cy="1469487"/>
          </a:xfrm>
          <a:prstGeom prst="rect">
            <a:avLst/>
          </a:prstGeom>
          <a:noFill/>
        </p:spPr>
      </p:pic>
      <p:pic>
        <p:nvPicPr>
          <p:cNvPr id="16" name="Picture 4" descr="C:\Documents and Settings\user\Мои документы\Антон\Ночь Л.М\Ночь 2013\Копия (2) Копия Data_backside_1_ukr_vert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673772" y="3207682"/>
            <a:ext cx="2470228" cy="20787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90022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15" descr="IMG_011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96752"/>
            <a:ext cx="3568285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Рисунок 2" descr="IMG_007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65620" y="1196752"/>
            <a:ext cx="3249109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Рисунок 21" descr="IMG_632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702272"/>
            <a:ext cx="3554148" cy="2665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27584" y="404664"/>
            <a:ext cx="77585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Лекции в школах и кружках юных натуралистов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6148" name="Рисунок 45" descr="IMG_0463[1]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36747" y="4035077"/>
            <a:ext cx="3503325" cy="2634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62021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G_8966_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49236" y="1268760"/>
            <a:ext cx="6975323" cy="5292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03223" y="404664"/>
            <a:ext cx="64673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ПЕЧАТНАЯ ПРОДУКЦИЯ О РУКОКРЫЛЫХ</a:t>
            </a:r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7171" name="Picture 3" descr="G:\с новым годом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2708" y="1113215"/>
            <a:ext cx="7428378" cy="5603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68632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0"/>
            <a:ext cx="91440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ru-RU" sz="3500" b="1">
              <a:latin typeface="Tahoma" pitchFamily="34" charset="0"/>
            </a:endParaRP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0" y="0"/>
            <a:ext cx="9144000" cy="164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3600">
                <a:latin typeface="Tahoma" pitchFamily="34" charset="0"/>
              </a:rPr>
              <a:t>   </a:t>
            </a:r>
          </a:p>
          <a:p>
            <a:pPr marL="457200" indent="-457200">
              <a:spcBef>
                <a:spcPct val="50000"/>
              </a:spcBef>
            </a:pPr>
            <a:endParaRPr lang="ru-RU" sz="4400">
              <a:latin typeface="Tahoma" pitchFamily="34" charset="0"/>
            </a:endParaRPr>
          </a:p>
        </p:txBody>
      </p:sp>
      <p:pic>
        <p:nvPicPr>
          <p:cNvPr id="14340" name="Picture 4" descr="Ikoima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57818" y="4000504"/>
            <a:ext cx="3173412" cy="215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71406" y="-83860"/>
            <a:ext cx="5429288" cy="3591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defRPr/>
            </a:pPr>
            <a:r>
              <a:rPr lang="ru-RU" sz="3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     </a:t>
            </a:r>
          </a:p>
          <a:p>
            <a:pPr marL="457200" indent="-457200">
              <a:spcBef>
                <a:spcPct val="50000"/>
              </a:spcBef>
              <a:defRPr/>
            </a:pPr>
            <a:r>
              <a:rPr lang="ru-RU" sz="3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      </a:t>
            </a:r>
            <a:r>
              <a:rPr lang="en-US" sz="4400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                                                             </a:t>
            </a:r>
            <a:r>
              <a:rPr lang="en-US" sz="44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                  </a:t>
            </a:r>
            <a:endParaRPr lang="en-US" sz="4400" b="1" dirty="0">
              <a:solidFill>
                <a:srgbClr val="00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 marL="457200" indent="-457200">
              <a:spcBef>
                <a:spcPct val="50000"/>
              </a:spcBef>
              <a:defRPr/>
            </a:pPr>
            <a:r>
              <a:rPr lang="ru-RU" sz="4400" b="1" dirty="0">
                <a:solidFill>
                  <a:srgbClr val="D2110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 </a:t>
            </a:r>
            <a:r>
              <a:rPr lang="en-US" sz="3600" b="1" dirty="0">
                <a:solidFill>
                  <a:srgbClr val="D2110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1</a:t>
            </a:r>
            <a:r>
              <a:rPr lang="en-US" sz="3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. </a:t>
            </a:r>
            <a:r>
              <a:rPr lang="en-US" sz="36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Крыланы</a:t>
            </a:r>
            <a:endParaRPr lang="en-US" sz="3600" b="1" dirty="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</a:endParaRPr>
          </a:p>
          <a:p>
            <a:pPr marL="457200" indent="-457200" eaLnBrk="0" hangingPunct="0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3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 </a:t>
            </a:r>
            <a:r>
              <a:rPr lang="ru-RU" sz="3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  </a:t>
            </a:r>
            <a:r>
              <a:rPr lang="en-US" sz="3600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(</a:t>
            </a:r>
            <a:r>
              <a:rPr lang="en-US" sz="36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Megachiroptera</a:t>
            </a:r>
            <a:r>
              <a:rPr lang="en-US" sz="36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)</a:t>
            </a:r>
            <a:endParaRPr lang="ru-RU" sz="3600" dirty="0" smtClean="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</a:endParaRPr>
          </a:p>
          <a:p>
            <a:pPr marL="457200" indent="-457200" algn="ctr" eaLnBrk="0" hangingPunct="0">
              <a:lnSpc>
                <a:spcPct val="60000"/>
              </a:lnSpc>
              <a:spcBef>
                <a:spcPct val="50000"/>
              </a:spcBef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1 семейство</a:t>
            </a:r>
            <a:endParaRPr lang="en-US" b="1" dirty="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</a:endParaRPr>
          </a:p>
        </p:txBody>
      </p:sp>
      <p:pic>
        <p:nvPicPr>
          <p:cNvPr id="14342" name="Picture 7" descr="размеры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472" y="3571876"/>
            <a:ext cx="3786214" cy="28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571736" y="299845"/>
            <a:ext cx="406726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Отряд Рукокрылые</a:t>
            </a:r>
            <a:endParaRPr lang="ru-RU" sz="3600" dirty="0" smtClean="0"/>
          </a:p>
          <a:p>
            <a:pPr algn="ctr"/>
            <a:r>
              <a:rPr lang="ru-RU" sz="3600" dirty="0" smtClean="0"/>
              <a:t>Подотряд:</a:t>
            </a:r>
            <a:endParaRPr lang="uk-UA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4572000" y="1830679"/>
            <a:ext cx="7858241" cy="21698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eaLnBrk="0" hangingPunct="0">
              <a:spcBef>
                <a:spcPct val="50000"/>
              </a:spcBef>
              <a:defRPr/>
            </a:pPr>
            <a:r>
              <a:rPr lang="en-US" sz="3600" b="1" dirty="0" smtClean="0">
                <a:solidFill>
                  <a:srgbClr val="D2110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2</a:t>
            </a:r>
            <a:r>
              <a:rPr lang="en-US" sz="36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. </a:t>
            </a:r>
            <a:r>
              <a:rPr lang="en-US" sz="36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Летучие</a:t>
            </a:r>
            <a:r>
              <a:rPr lang="en-US" sz="36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мыши</a:t>
            </a:r>
            <a:r>
              <a:rPr lang="en-US" sz="36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                          </a:t>
            </a:r>
            <a:endParaRPr lang="ru-RU" sz="3600" b="1" dirty="0" smtClean="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</a:endParaRPr>
          </a:p>
          <a:p>
            <a:pPr marL="457200" indent="-457200" eaLnBrk="0" hangingPunct="0">
              <a:spcBef>
                <a:spcPct val="50000"/>
              </a:spcBef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  </a:t>
            </a:r>
            <a:r>
              <a:rPr lang="en-US" sz="36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(</a:t>
            </a:r>
            <a:r>
              <a:rPr lang="en-US" sz="36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Microchiroptera</a:t>
            </a:r>
            <a:r>
              <a:rPr lang="ru-RU" sz="36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)</a:t>
            </a:r>
          </a:p>
          <a:p>
            <a:pPr marL="457200" indent="-457200" eaLnBrk="0" hangingPunct="0">
              <a:spcBef>
                <a:spcPct val="50000"/>
              </a:spcBef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16 семейств</a:t>
            </a:r>
          </a:p>
          <a:p>
            <a:endParaRPr lang="uk-UA" dirty="0"/>
          </a:p>
        </p:txBody>
      </p:sp>
      <p:cxnSp>
        <p:nvCxnSpPr>
          <p:cNvPr id="10" name="Пряма зі стрілкою 9"/>
          <p:cNvCxnSpPr/>
          <p:nvPr/>
        </p:nvCxnSpPr>
        <p:spPr>
          <a:xfrm rot="10800000" flipV="1">
            <a:off x="2500298" y="1428736"/>
            <a:ext cx="1071570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 зі стрілкою 11"/>
          <p:cNvCxnSpPr/>
          <p:nvPr/>
        </p:nvCxnSpPr>
        <p:spPr>
          <a:xfrm>
            <a:off x="5715008" y="1357298"/>
            <a:ext cx="1071570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размеры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3255963" y="425450"/>
            <a:ext cx="12570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dirty="0"/>
              <a:t>Вес = 2 г</a:t>
            </a:r>
          </a:p>
        </p:txBody>
      </p:sp>
      <p:sp>
        <p:nvSpPr>
          <p:cNvPr id="15364" name="Text Box 5"/>
          <p:cNvSpPr txBox="1">
            <a:spLocks noChangeArrowheads="1"/>
          </p:cNvSpPr>
          <p:nvPr/>
        </p:nvSpPr>
        <p:spPr bwMode="auto">
          <a:xfrm>
            <a:off x="3111500" y="4313238"/>
            <a:ext cx="172354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dirty="0"/>
              <a:t>Вес = 1600 г</a:t>
            </a:r>
          </a:p>
        </p:txBody>
      </p:sp>
      <p:sp>
        <p:nvSpPr>
          <p:cNvPr id="15365" name="Text Box 6"/>
          <p:cNvSpPr txBox="1">
            <a:spLocks noChangeArrowheads="1"/>
          </p:cNvSpPr>
          <p:nvPr/>
        </p:nvSpPr>
        <p:spPr bwMode="auto">
          <a:xfrm>
            <a:off x="3687763" y="5897563"/>
            <a:ext cx="41878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dirty="0"/>
              <a:t>Размах крыльев :150 - 170 см 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950" y="1612900"/>
            <a:ext cx="4286250" cy="404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40250" y="620713"/>
            <a:ext cx="4603750" cy="623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TextBox 5"/>
          <p:cNvSpPr txBox="1">
            <a:spLocks noChangeArrowheads="1"/>
          </p:cNvSpPr>
          <p:nvPr/>
        </p:nvSpPr>
        <p:spPr bwMode="auto">
          <a:xfrm>
            <a:off x="900113" y="404813"/>
            <a:ext cx="24082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dirty="0"/>
              <a:t>Яванский калонг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8596" y="6143644"/>
            <a:ext cx="5556649" cy="369332"/>
          </a:xfrm>
          <a:prstGeom prst="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18900000" scaled="1"/>
            <a:tileRect/>
          </a:gradFill>
        </p:spPr>
        <p:txBody>
          <a:bodyPr wrap="none" rtlCol="0">
            <a:spAutoFit/>
          </a:bodyPr>
          <a:lstStyle/>
          <a:p>
            <a:r>
              <a:rPr lang="ru-RU" dirty="0" smtClean="0"/>
              <a:t>Бирма, Индокитай, </a:t>
            </a:r>
            <a:r>
              <a:rPr lang="ru-RU" dirty="0" err="1" smtClean="0"/>
              <a:t>Филлипины</a:t>
            </a:r>
            <a:r>
              <a:rPr lang="ru-RU" dirty="0" smtClean="0"/>
              <a:t>, </a:t>
            </a:r>
            <a:r>
              <a:rPr lang="ru-RU" dirty="0" err="1" smtClean="0"/>
              <a:t>Адамандские</a:t>
            </a:r>
            <a:r>
              <a:rPr lang="ru-RU" dirty="0" smtClean="0"/>
              <a:t> острова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00034" y="285728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err="1" smtClean="0"/>
              <a:t>Свиноносая</a:t>
            </a:r>
            <a:r>
              <a:rPr lang="ru-RU" dirty="0" smtClean="0"/>
              <a:t> летучая мышь </a:t>
            </a:r>
            <a:r>
              <a:rPr lang="ru-RU" dirty="0" err="1" smtClean="0"/>
              <a:t>Китти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6643702" y="5429264"/>
            <a:ext cx="995272" cy="369332"/>
          </a:xfrm>
          <a:prstGeom prst="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18900000" scaled="1"/>
            <a:tileRect/>
          </a:gradFill>
        </p:spPr>
        <p:txBody>
          <a:bodyPr wrap="none" rtlCol="0">
            <a:spAutoFit/>
          </a:bodyPr>
          <a:lstStyle/>
          <a:p>
            <a:r>
              <a:rPr lang="ru-RU" dirty="0" smtClean="0"/>
              <a:t>Таиланд</a:t>
            </a:r>
            <a:endParaRPr lang="uk-UA" dirty="0"/>
          </a:p>
        </p:txBody>
      </p:sp>
      <p:pic>
        <p:nvPicPr>
          <p:cNvPr id="9" name="Рисунок 8" descr="kitti-juvenile-male-5-as-smart-object-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3107673"/>
            <a:ext cx="5310198" cy="3750327"/>
          </a:xfrm>
          <a:prstGeom prst="rect">
            <a:avLst/>
          </a:prstGeom>
        </p:spPr>
      </p:pic>
      <p:pic>
        <p:nvPicPr>
          <p:cNvPr id="8" name="Рисунок 7" descr="Craseonycteris-thonglongyai-face_sm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795567" y="1071546"/>
            <a:ext cx="6348433" cy="35741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ab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79512" y="116632"/>
            <a:ext cx="2428891" cy="1873262"/>
          </a:xfrm>
          <a:prstGeom prst="rect">
            <a:avLst/>
          </a:prstGeom>
        </p:spPr>
      </p:pic>
      <p:pic>
        <p:nvPicPr>
          <p:cNvPr id="8" name="Рисунок 7" descr="big-eared-bat_766_600x450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2454297" y="152413"/>
            <a:ext cx="2357454" cy="2041727"/>
          </a:xfrm>
          <a:prstGeom prst="rect">
            <a:avLst/>
          </a:prstGeom>
        </p:spPr>
      </p:pic>
      <p:pic>
        <p:nvPicPr>
          <p:cNvPr id="9" name="Рисунок 8" descr="C14B552B-F6F4-801E-07310EADD46A0464_4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593152" y="28243"/>
            <a:ext cx="2414604" cy="1857388"/>
          </a:xfrm>
          <a:prstGeom prst="rect">
            <a:avLst/>
          </a:prstGeom>
        </p:spPr>
      </p:pic>
      <p:pic>
        <p:nvPicPr>
          <p:cNvPr id="10" name="Рисунок 9" descr="bat (1).jpe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804248" y="379935"/>
            <a:ext cx="1959864" cy="1828800"/>
          </a:xfrm>
          <a:prstGeom prst="rect">
            <a:avLst/>
          </a:prstGeom>
        </p:spPr>
      </p:pic>
      <p:pic>
        <p:nvPicPr>
          <p:cNvPr id="11" name="Рисунок 10" descr="easternred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53980" y="1799377"/>
            <a:ext cx="2400317" cy="1714512"/>
          </a:xfrm>
          <a:prstGeom prst="rect">
            <a:avLst/>
          </a:prstGeom>
        </p:spPr>
      </p:pic>
      <p:pic>
        <p:nvPicPr>
          <p:cNvPr id="12" name="Рисунок 11" descr="Noctilio leporinus Merlin Tuttle BCI.jpg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>
            <a:off x="7215206" y="1785926"/>
            <a:ext cx="1928794" cy="1619240"/>
          </a:xfrm>
          <a:prstGeom prst="rect">
            <a:avLst/>
          </a:prstGeom>
        </p:spPr>
      </p:pic>
      <p:pic>
        <p:nvPicPr>
          <p:cNvPr id="13" name="Рисунок 12" descr="w-ACF190.jpg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>
          <a:xfrm>
            <a:off x="7007756" y="3266217"/>
            <a:ext cx="1937818" cy="1720489"/>
          </a:xfrm>
          <a:prstGeom prst="rect">
            <a:avLst/>
          </a:prstGeom>
        </p:spPr>
      </p:pic>
      <p:pic>
        <p:nvPicPr>
          <p:cNvPr id="14" name="Рисунок 13" descr="whitefruit_bat500.jpg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6979281" y="4768797"/>
            <a:ext cx="2136276" cy="1785926"/>
          </a:xfrm>
          <a:prstGeom prst="rect">
            <a:avLst/>
          </a:prstGeom>
        </p:spPr>
      </p:pic>
      <p:pic>
        <p:nvPicPr>
          <p:cNvPr id="15" name="Рисунок 14" descr="Diaemus youngi Merlin Tuttle BCI.jpg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179512" y="3478501"/>
            <a:ext cx="2428860" cy="1854029"/>
          </a:xfrm>
          <a:prstGeom prst="rect">
            <a:avLst/>
          </a:prstGeom>
        </p:spPr>
      </p:pic>
      <p:pic>
        <p:nvPicPr>
          <p:cNvPr id="16" name="Рисунок 15" descr="SIlverHairedBatLG.jpg"/>
          <p:cNvPicPr>
            <a:picLocks noChangeAspect="1"/>
          </p:cNvPicPr>
          <p:nvPr/>
        </p:nvPicPr>
        <p:blipFill>
          <a:blip r:embed="rId11" cstate="email"/>
          <a:stretch>
            <a:fillRect/>
          </a:stretch>
        </p:blipFill>
        <p:spPr>
          <a:xfrm>
            <a:off x="5652120" y="5066596"/>
            <a:ext cx="1862811" cy="179140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418788" y="2389054"/>
            <a:ext cx="478592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3600" b="1" dirty="0" err="1" smtClean="0">
                <a:solidFill>
                  <a:schemeClr val="accent1"/>
                </a:solidFill>
              </a:rPr>
              <a:t>Класс</a:t>
            </a:r>
            <a:r>
              <a:rPr lang="uk-UA" sz="3600" b="1" dirty="0" smtClean="0">
                <a:solidFill>
                  <a:schemeClr val="accent1"/>
                </a:solidFill>
              </a:rPr>
              <a:t> </a:t>
            </a:r>
            <a:r>
              <a:rPr lang="uk-UA" sz="3600" b="1" dirty="0" err="1" smtClean="0">
                <a:solidFill>
                  <a:schemeClr val="accent1"/>
                </a:solidFill>
              </a:rPr>
              <a:t>млекопитающие</a:t>
            </a:r>
            <a:endParaRPr lang="uk-UA" sz="3600" b="1" dirty="0" smtClean="0">
              <a:solidFill>
                <a:schemeClr val="accent1"/>
              </a:solidFill>
            </a:endParaRPr>
          </a:p>
          <a:p>
            <a:pPr algn="ctr"/>
            <a:r>
              <a:rPr lang="uk-UA" sz="3600" b="1" dirty="0" err="1" smtClean="0">
                <a:solidFill>
                  <a:schemeClr val="accent1"/>
                </a:solidFill>
              </a:rPr>
              <a:t>Отряд</a:t>
            </a:r>
            <a:r>
              <a:rPr lang="uk-UA" sz="3600" b="1" dirty="0" smtClean="0">
                <a:solidFill>
                  <a:schemeClr val="accent1"/>
                </a:solidFill>
              </a:rPr>
              <a:t> </a:t>
            </a:r>
            <a:r>
              <a:rPr lang="uk-UA" sz="3600" b="1" dirty="0" err="1" smtClean="0">
                <a:solidFill>
                  <a:schemeClr val="accent1"/>
                </a:solidFill>
              </a:rPr>
              <a:t>рукокрылые</a:t>
            </a:r>
            <a:endParaRPr lang="uk-UA" sz="3600" b="1" dirty="0" smtClean="0">
              <a:solidFill>
                <a:schemeClr val="accent1"/>
              </a:solidFill>
            </a:endParaRPr>
          </a:p>
          <a:p>
            <a:pPr algn="ctr"/>
            <a:r>
              <a:rPr lang="en-US" sz="3600" b="1" dirty="0" smtClean="0">
                <a:solidFill>
                  <a:schemeClr val="accent1"/>
                </a:solidFill>
              </a:rPr>
              <a:t>1</a:t>
            </a:r>
            <a:r>
              <a:rPr lang="uk-UA" sz="3600" b="1" dirty="0" smtClean="0">
                <a:solidFill>
                  <a:schemeClr val="accent1"/>
                </a:solidFill>
              </a:rPr>
              <a:t>30</a:t>
            </a:r>
            <a:r>
              <a:rPr lang="en-US" sz="3600" b="1" dirty="0" smtClean="0">
                <a:solidFill>
                  <a:schemeClr val="accent1"/>
                </a:solidFill>
              </a:rPr>
              <a:t>0 </a:t>
            </a:r>
            <a:r>
              <a:rPr lang="ru-RU" sz="3600" b="1" dirty="0" smtClean="0">
                <a:solidFill>
                  <a:schemeClr val="accent1"/>
                </a:solidFill>
              </a:rPr>
              <a:t>видов</a:t>
            </a:r>
            <a:endParaRPr lang="uk-UA" sz="3600" b="1" dirty="0">
              <a:solidFill>
                <a:schemeClr val="accent1"/>
              </a:solidFill>
            </a:endParaRPr>
          </a:p>
        </p:txBody>
      </p:sp>
      <p:pic>
        <p:nvPicPr>
          <p:cNvPr id="18" name="Рисунок 17" descr="25_ghost_faced_bat.jpg"/>
          <p:cNvPicPr>
            <a:picLocks noChangeAspect="1"/>
          </p:cNvPicPr>
          <p:nvPr/>
        </p:nvPicPr>
        <p:blipFill>
          <a:blip r:embed="rId12" cstate="email"/>
          <a:stretch>
            <a:fillRect/>
          </a:stretch>
        </p:blipFill>
        <p:spPr>
          <a:xfrm>
            <a:off x="3633024" y="4768797"/>
            <a:ext cx="2038537" cy="1981203"/>
          </a:xfrm>
          <a:prstGeom prst="rect">
            <a:avLst/>
          </a:prstGeom>
        </p:spPr>
      </p:pic>
      <p:pic>
        <p:nvPicPr>
          <p:cNvPr id="19" name="Рисунок 18" descr="images.jpg"/>
          <p:cNvPicPr>
            <a:picLocks noChangeAspect="1"/>
          </p:cNvPicPr>
          <p:nvPr/>
        </p:nvPicPr>
        <p:blipFill>
          <a:blip r:embed="rId13" cstate="email"/>
          <a:stretch>
            <a:fillRect/>
          </a:stretch>
        </p:blipFill>
        <p:spPr>
          <a:xfrm>
            <a:off x="1790620" y="5263146"/>
            <a:ext cx="2269172" cy="1571612"/>
          </a:xfrm>
          <a:prstGeom prst="rect">
            <a:avLst/>
          </a:prstGeom>
        </p:spPr>
      </p:pic>
      <p:pic>
        <p:nvPicPr>
          <p:cNvPr id="20" name="Рисунок 19" descr="yellowshoulderedbat.jpg"/>
          <p:cNvPicPr>
            <a:picLocks noChangeAspect="1"/>
          </p:cNvPicPr>
          <p:nvPr/>
        </p:nvPicPr>
        <p:blipFill>
          <a:blip r:embed="rId14" cstate="email"/>
          <a:stretch>
            <a:fillRect/>
          </a:stretch>
        </p:blipFill>
        <p:spPr>
          <a:xfrm>
            <a:off x="0" y="5136385"/>
            <a:ext cx="1842933" cy="15716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FlagMap_of_Ukraine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857488" y="82764"/>
            <a:ext cx="3071834" cy="208109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229600" cy="1143000"/>
          </a:xfrm>
        </p:spPr>
        <p:txBody>
          <a:bodyPr/>
          <a:lstStyle/>
          <a:p>
            <a:r>
              <a:rPr lang="ru-RU" dirty="0" smtClean="0"/>
              <a:t>В Украине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214282" y="1546243"/>
            <a:ext cx="3714776" cy="159700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dirty="0" smtClean="0"/>
              <a:t>Гигантская вечерница</a:t>
            </a:r>
          </a:p>
          <a:p>
            <a:pPr algn="ctr">
              <a:buNone/>
            </a:pPr>
            <a:r>
              <a:rPr lang="en-US" sz="2000" i="1" dirty="0" smtClean="0"/>
              <a:t>(</a:t>
            </a:r>
            <a:r>
              <a:rPr lang="en-US" sz="2000" i="1" dirty="0" err="1" smtClean="0"/>
              <a:t>Nyctalus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lasiopterus</a:t>
            </a:r>
            <a:r>
              <a:rPr lang="en-US" sz="2000" i="1" dirty="0" smtClean="0"/>
              <a:t>)</a:t>
            </a:r>
            <a:r>
              <a:rPr lang="ru-RU" sz="2000" i="1" dirty="0" smtClean="0"/>
              <a:t>      </a:t>
            </a:r>
            <a:endParaRPr lang="uk-UA" sz="20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5823843" y="1831951"/>
            <a:ext cx="28915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/>
              <a:t>Нетопырь пигмей</a:t>
            </a:r>
          </a:p>
          <a:p>
            <a:pPr algn="ctr"/>
            <a:r>
              <a:rPr lang="en-US" sz="2000" i="1" dirty="0" smtClean="0"/>
              <a:t>(</a:t>
            </a:r>
            <a:r>
              <a:rPr lang="en-US" sz="2000" i="1" dirty="0" err="1" smtClean="0"/>
              <a:t>Pipistrellus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pygmaeus</a:t>
            </a:r>
            <a:r>
              <a:rPr lang="en-US" sz="2000" i="1" dirty="0" smtClean="0"/>
              <a:t>)</a:t>
            </a:r>
            <a:endParaRPr lang="uk-UA" sz="2000" i="1" dirty="0"/>
          </a:p>
        </p:txBody>
      </p:sp>
      <p:pic>
        <p:nvPicPr>
          <p:cNvPr id="5" name="Рисунок 4" descr="IMG_7108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4143340" y="2857496"/>
            <a:ext cx="5000660" cy="3762402"/>
          </a:xfrm>
          <a:prstGeom prst="rect">
            <a:avLst/>
          </a:prstGeom>
        </p:spPr>
      </p:pic>
      <p:pic>
        <p:nvPicPr>
          <p:cNvPr id="6" name="Рисунок 5" descr="P7300553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2500306"/>
            <a:ext cx="4714876" cy="353615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42976" y="6143644"/>
            <a:ext cx="11608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Вес - </a:t>
            </a:r>
            <a:r>
              <a:rPr lang="en-US" sz="2000" smtClean="0"/>
              <a:t>4</a:t>
            </a:r>
            <a:r>
              <a:rPr lang="ru-RU" sz="2000" smtClean="0"/>
              <a:t>0 </a:t>
            </a:r>
            <a:r>
              <a:rPr lang="ru-RU" sz="2000" dirty="0" smtClean="0"/>
              <a:t>г</a:t>
            </a:r>
            <a:endParaRPr lang="uk-UA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5429256" y="6215082"/>
            <a:ext cx="10310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Вес - 5 г</a:t>
            </a:r>
            <a:endParaRPr lang="uk-UA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-315913"/>
            <a:ext cx="3238500" cy="2747963"/>
          </a:xfrm>
        </p:spPr>
        <p:txBody>
          <a:bodyPr/>
          <a:lstStyle/>
          <a:p>
            <a:pPr eaLnBrk="1" hangingPunct="1"/>
            <a:r>
              <a:rPr lang="ru-RU" b="1" dirty="0" smtClean="0">
                <a:solidFill>
                  <a:srgbClr val="D21102"/>
                </a:solidFill>
              </a:rPr>
              <a:t>Зимовка и миграция</a:t>
            </a:r>
          </a:p>
        </p:txBody>
      </p:sp>
      <p:pic>
        <p:nvPicPr>
          <p:cNvPr id="31747" name="Picture 6" descr="PA06142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000500" y="0"/>
            <a:ext cx="5143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7" descr="ночницы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34113" y="4675188"/>
            <a:ext cx="2909887" cy="218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8" descr="x_c2695319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2133600"/>
            <a:ext cx="374015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757238" y="188913"/>
            <a:ext cx="8351837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ahoma" pitchFamily="34" charset="0"/>
              </a:rPr>
              <a:t>Размножение</a:t>
            </a:r>
          </a:p>
          <a:p>
            <a:pPr algn="ctr"/>
            <a:endParaRPr lang="ru-RU" sz="2800" b="1" dirty="0" smtClean="0">
              <a:solidFill>
                <a:srgbClr val="C00000"/>
              </a:solidFill>
              <a:latin typeface="Tahoma" pitchFamily="34" charset="0"/>
            </a:endParaRPr>
          </a:p>
          <a:p>
            <a:r>
              <a:rPr lang="ru-RU" sz="2800" dirty="0" smtClean="0">
                <a:latin typeface="Tahoma" pitchFamily="34" charset="0"/>
              </a:rPr>
              <a:t>Они </a:t>
            </a:r>
            <a:r>
              <a:rPr lang="ru-RU" sz="2800" dirty="0">
                <a:latin typeface="Tahoma" pitchFamily="34" charset="0"/>
              </a:rPr>
              <a:t>очень медленно размножаются и ежегодно  </a:t>
            </a:r>
            <a:r>
              <a:rPr lang="ru-RU" sz="2800" dirty="0" smtClean="0">
                <a:latin typeface="Tahoma" pitchFamily="34" charset="0"/>
              </a:rPr>
              <a:t>приносят </a:t>
            </a:r>
            <a:r>
              <a:rPr lang="ru-RU" sz="2800" dirty="0">
                <a:latin typeface="Tahoma" pitchFamily="34" charset="0"/>
              </a:rPr>
              <a:t>только </a:t>
            </a:r>
            <a:r>
              <a:rPr lang="ru-RU" sz="2800" dirty="0" smtClean="0">
                <a:latin typeface="Tahoma" pitchFamily="34" charset="0"/>
              </a:rPr>
              <a:t> </a:t>
            </a:r>
            <a:r>
              <a:rPr lang="ru-RU" sz="2800" b="1" dirty="0" smtClean="0">
                <a:solidFill>
                  <a:srgbClr val="FD2615"/>
                </a:solidFill>
                <a:latin typeface="Tahoma" pitchFamily="34" charset="0"/>
              </a:rPr>
              <a:t>1-2</a:t>
            </a:r>
            <a:r>
              <a:rPr lang="ru-RU" sz="2800" dirty="0" smtClean="0">
                <a:latin typeface="Tahoma" pitchFamily="34" charset="0"/>
              </a:rPr>
              <a:t> </a:t>
            </a:r>
            <a:r>
              <a:rPr lang="ru-RU" sz="2800" dirty="0">
                <a:latin typeface="Tahoma" pitchFamily="34" charset="0"/>
              </a:rPr>
              <a:t>детеныша.</a:t>
            </a:r>
          </a:p>
        </p:txBody>
      </p:sp>
      <p:pic>
        <p:nvPicPr>
          <p:cNvPr id="5" name="Рисунок 4" descr="0,,6363420_4,00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4500562" y="2428868"/>
            <a:ext cx="4643438" cy="4429132"/>
          </a:xfrm>
          <a:prstGeom prst="rect">
            <a:avLst/>
          </a:prstGeom>
        </p:spPr>
      </p:pic>
      <p:pic>
        <p:nvPicPr>
          <p:cNvPr id="33795" name="Picture 4" descr="IMG_3469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2276475"/>
            <a:ext cx="4883150" cy="325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728" y="0"/>
            <a:ext cx="72281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Рукокрылые – неотъемлемый компонент экосистем</a:t>
            </a:r>
            <a:endParaRPr lang="uk-UA" sz="2400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 descr="загруженное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57158" y="571480"/>
            <a:ext cx="2714644" cy="3955207"/>
          </a:xfrm>
          <a:prstGeom prst="rect">
            <a:avLst/>
          </a:prstGeom>
        </p:spPr>
      </p:pic>
      <p:pic>
        <p:nvPicPr>
          <p:cNvPr id="4" name="Рисунок 3" descr="Batspollination2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500430" y="500042"/>
            <a:ext cx="4714876" cy="32375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4283" y="4786322"/>
            <a:ext cx="407196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/>
              <a:t>Опыляют многие тропические растения</a:t>
            </a:r>
          </a:p>
          <a:p>
            <a:pPr marL="342900" indent="-342900">
              <a:buAutoNum type="arabicPeriod"/>
            </a:pPr>
            <a:r>
              <a:rPr lang="ru-RU" dirty="0" smtClean="0"/>
              <a:t>Участвуют в переносе семян</a:t>
            </a:r>
          </a:p>
          <a:p>
            <a:pPr marL="342900" indent="-342900">
              <a:buAutoNum type="arabicPeriod"/>
            </a:pPr>
            <a:r>
              <a:rPr lang="ru-RU" dirty="0" smtClean="0"/>
              <a:t>Регулируют численность насекомых</a:t>
            </a:r>
          </a:p>
          <a:p>
            <a:pPr marL="342900" indent="-342900"/>
            <a:r>
              <a:rPr lang="ru-RU" dirty="0" smtClean="0"/>
              <a:t> (в том числе «вредителей»)</a:t>
            </a:r>
          </a:p>
          <a:p>
            <a:pPr marL="342900" indent="-342900"/>
            <a:r>
              <a:rPr lang="ru-RU" dirty="0" smtClean="0"/>
              <a:t>4.    Гуано – ценное азотное удобрение</a:t>
            </a:r>
          </a:p>
          <a:p>
            <a:pPr marL="342900" indent="-342900">
              <a:buAutoNum type="arabicPeriod"/>
            </a:pPr>
            <a:endParaRPr lang="uk-UA" dirty="0"/>
          </a:p>
        </p:txBody>
      </p:sp>
      <p:pic>
        <p:nvPicPr>
          <p:cNvPr id="6" name="Рисунок 5" descr="slideshow_1307_bats_freetail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4310050" y="3714752"/>
            <a:ext cx="4833950" cy="33289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01080" cy="1154098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Главное и самое просто правило: не берите летучих мышей голыми руками! </a:t>
            </a:r>
            <a:endParaRPr lang="ru-RU" sz="3600" b="1" dirty="0"/>
          </a:p>
        </p:txBody>
      </p:sp>
      <p:pic>
        <p:nvPicPr>
          <p:cNvPr id="6146" name="Picture 2" descr="C:\Documents and Settings\user\Мои документы\Антон\Ночь Л.М\Ночь 2013\11а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07686" y="1590108"/>
            <a:ext cx="6592988" cy="4391033"/>
          </a:xfrm>
          <a:prstGeom prst="rect">
            <a:avLst/>
          </a:prstGeom>
          <a:noFill/>
        </p:spPr>
      </p:pic>
      <p:pic>
        <p:nvPicPr>
          <p:cNvPr id="6147" name="Picture 3" descr="C:\Documents and Settings\user\Мои документы\Антон\Ночь Л.М\Ночь 2013\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635475" y="1340768"/>
            <a:ext cx="3800465" cy="5155124"/>
          </a:xfrm>
          <a:prstGeom prst="rect">
            <a:avLst/>
          </a:prstGeom>
          <a:noFill/>
        </p:spPr>
      </p:pic>
      <p:pic>
        <p:nvPicPr>
          <p:cNvPr id="6148" name="Picture 4" descr="C:\Documents and Settings\user\Мои документы\Антон\Ночь Л.М\Ночь 2013\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145004" y="1388673"/>
            <a:ext cx="7118352" cy="51072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28998"/>
          </a:xfrm>
        </p:spPr>
        <p:txBody>
          <a:bodyPr>
            <a:noAutofit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dirty="0" smtClean="0">
                <a:solidFill>
                  <a:srgbClr val="0070C0"/>
                </a:solidFill>
              </a:rPr>
              <a:t>Четыре </a:t>
            </a:r>
            <a:r>
              <a:rPr lang="ru-RU" sz="2800" b="1" dirty="0">
                <a:solidFill>
                  <a:srgbClr val="0070C0"/>
                </a:solidFill>
              </a:rPr>
              <a:t>стадии реабилитации рыжей </a:t>
            </a:r>
            <a:r>
              <a:rPr lang="ru-RU" sz="2800" b="1" dirty="0" smtClean="0">
                <a:solidFill>
                  <a:srgbClr val="0070C0"/>
                </a:solidFill>
              </a:rPr>
              <a:t>вечерницы, </a:t>
            </a:r>
            <a:r>
              <a:rPr lang="ru-RU" sz="2800" b="1" dirty="0">
                <a:solidFill>
                  <a:srgbClr val="0070C0"/>
                </a:solidFill>
              </a:rPr>
              <a:t>найденной в здании </a:t>
            </a:r>
            <a:r>
              <a:rPr lang="ru-RU" sz="2800" b="1" dirty="0" err="1">
                <a:solidFill>
                  <a:srgbClr val="0070C0"/>
                </a:solidFill>
              </a:rPr>
              <a:t>Госпрома</a:t>
            </a:r>
            <a:r>
              <a:rPr lang="ru-RU" sz="2800" b="1" dirty="0">
                <a:solidFill>
                  <a:srgbClr val="0070C0"/>
                </a:solidFill>
              </a:rPr>
              <a:t> и </a:t>
            </a:r>
            <a:r>
              <a:rPr lang="ru-RU" sz="2800" b="1" dirty="0" smtClean="0">
                <a:solidFill>
                  <a:srgbClr val="0070C0"/>
                </a:solidFill>
              </a:rPr>
              <a:t/>
            </a:r>
            <a:br>
              <a:rPr lang="ru-RU" sz="2800" b="1" dirty="0" smtClean="0">
                <a:solidFill>
                  <a:srgbClr val="0070C0"/>
                </a:solidFill>
              </a:rPr>
            </a:br>
            <a:r>
              <a:rPr lang="ru-RU" sz="2800" b="1" dirty="0" smtClean="0">
                <a:solidFill>
                  <a:srgbClr val="0070C0"/>
                </a:solidFill>
              </a:rPr>
              <a:t>испачканной </a:t>
            </a:r>
            <a:r>
              <a:rPr lang="ru-RU" sz="2800" b="1" dirty="0">
                <a:solidFill>
                  <a:srgbClr val="0070C0"/>
                </a:solidFill>
              </a:rPr>
              <a:t>в </a:t>
            </a:r>
            <a:r>
              <a:rPr lang="ru-RU" sz="2800" b="1" dirty="0" smtClean="0">
                <a:solidFill>
                  <a:srgbClr val="0070C0"/>
                </a:solidFill>
              </a:rPr>
              <a:t>мазуте</a:t>
            </a:r>
            <a:r>
              <a:rPr lang="ru-RU" sz="2800" b="1" dirty="0">
                <a:solidFill>
                  <a:srgbClr val="0070C0"/>
                </a:solidFill>
                <a:latin typeface="Times New Roman"/>
                <a:ea typeface="Times New Roman"/>
              </a:rPr>
              <a:t/>
            </a:r>
            <a:br>
              <a:rPr lang="ru-RU" sz="2800" b="1" dirty="0">
                <a:solidFill>
                  <a:srgbClr val="0070C0"/>
                </a:solidFill>
                <a:latin typeface="Times New Roman"/>
                <a:ea typeface="Times New Roman"/>
              </a:rPr>
            </a:br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8194" name="Picture 2" descr="AlRnf1BlTu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287" y="1628800"/>
            <a:ext cx="7355443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03198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0361" y="548679"/>
            <a:ext cx="8749190" cy="61863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За зимний сезон 2013-2014 годов 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сотрудниками,  юннатами и волонтерами </a:t>
            </a:r>
          </a:p>
          <a:p>
            <a:pPr algn="ctr"/>
            <a:r>
              <a:rPr lang="ru-RU" sz="3600" b="1" dirty="0">
                <a:solidFill>
                  <a:srgbClr val="FF0000"/>
                </a:solidFill>
              </a:rPr>
              <a:t>Ц</a:t>
            </a:r>
            <a:r>
              <a:rPr lang="ru-RU" sz="3600" b="1" dirty="0" smtClean="0">
                <a:solidFill>
                  <a:srgbClr val="FF0000"/>
                </a:solidFill>
              </a:rPr>
              <a:t>ентра реабилитации рукокрылых</a:t>
            </a:r>
          </a:p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FELDMAN ECOPARK</a:t>
            </a:r>
            <a:endParaRPr lang="ru-RU" sz="36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3600" b="1" dirty="0">
                <a:solidFill>
                  <a:srgbClr val="FF0000"/>
                </a:solidFill>
              </a:rPr>
              <a:t>б</a:t>
            </a:r>
            <a:r>
              <a:rPr lang="ru-RU" sz="3600" b="1" dirty="0" smtClean="0">
                <a:solidFill>
                  <a:srgbClr val="FF0000"/>
                </a:solidFill>
              </a:rPr>
              <a:t>ыло спасено и выпущено 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весной в естественные условия </a:t>
            </a:r>
          </a:p>
          <a:p>
            <a:endParaRPr lang="ru-RU" sz="3600" b="1" dirty="0">
              <a:solidFill>
                <a:srgbClr val="FF0000"/>
              </a:solidFill>
            </a:endParaRPr>
          </a:p>
          <a:p>
            <a:pPr algn="ctr"/>
            <a:r>
              <a:rPr lang="ru-RU" sz="7200" b="1" dirty="0" smtClean="0">
                <a:solidFill>
                  <a:srgbClr val="FF0000"/>
                </a:solidFill>
              </a:rPr>
              <a:t>534 особи</a:t>
            </a:r>
          </a:p>
          <a:p>
            <a:pPr algn="ctr"/>
            <a:endParaRPr lang="ru-RU" sz="7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7114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188640"/>
            <a:ext cx="83960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Торжественный выпуск мышей в </a:t>
            </a:r>
            <a:r>
              <a:rPr lang="en-US" sz="2800" b="1" dirty="0" smtClean="0">
                <a:solidFill>
                  <a:srgbClr val="0070C0"/>
                </a:solidFill>
              </a:rPr>
              <a:t>FELDMAN ECOPARK</a:t>
            </a:r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1026" name="Picture 2" descr="G:\фото экопарк\v_nSeP8-oE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7759" y="1124744"/>
            <a:ext cx="5204908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G:\фото экопарк\nO_3XXUuH2M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70872" y="1412776"/>
            <a:ext cx="6264696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:\фото экопарк\UZSZUfp8VPQ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2830481"/>
            <a:ext cx="5817840" cy="3878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G:\фото экопарк\7YcD4Z3i5vI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02980" y="836712"/>
            <a:ext cx="6372708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юля\Downloads\DSC08977 (1)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556792"/>
            <a:ext cx="6480720" cy="4321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33237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5576" y="428604"/>
            <a:ext cx="7338869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0070C0"/>
                </a:solidFill>
                <a:latin typeface="Tahoma" pitchFamily="34" charset="0"/>
              </a:rPr>
              <a:t>Давайте беречь и изучать этих животных!</a:t>
            </a:r>
          </a:p>
          <a:p>
            <a:endParaRPr lang="uk-UA" dirty="0"/>
          </a:p>
        </p:txBody>
      </p:sp>
      <p:pic>
        <p:nvPicPr>
          <p:cNvPr id="31746" name="Picture 2" descr="C:\Documents and Settings\user\Мои документы\Антон\Ночь Л.М\Ночь 2013\Вечерница рыжая2 (Влащенко А.)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43042" y="1214422"/>
            <a:ext cx="5691181" cy="4995137"/>
          </a:xfrm>
          <a:prstGeom prst="rect">
            <a:avLst/>
          </a:prstGeom>
          <a:noFill/>
        </p:spPr>
      </p:pic>
      <p:pic>
        <p:nvPicPr>
          <p:cNvPr id="2" name="Picture 2" descr="C:\Documents and Settings\user\Рабочий стол\DSC0645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565232" y="0"/>
            <a:ext cx="10274468" cy="6857999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964320" y="0"/>
            <a:ext cx="3608340" cy="3857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85531" y="874880"/>
            <a:ext cx="58787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СПАСИБО ЗА ВНИМАНИЕ!</a:t>
            </a:r>
            <a:endParaRPr lang="ru-RU" sz="4000" b="1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143000"/>
          </a:xfrm>
        </p:spPr>
        <p:txBody>
          <a:bodyPr>
            <a:normAutofit/>
          </a:bodyPr>
          <a:lstStyle/>
          <a:p>
            <a:endParaRPr lang="uk-UA" dirty="0"/>
          </a:p>
        </p:txBody>
      </p:sp>
      <p:pic>
        <p:nvPicPr>
          <p:cNvPr id="2050" name="Picture 2" descr="http://sfw.so/uploads/posts/2008-03/1205759881_1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83" y="-4974032"/>
            <a:ext cx="9144000" cy="11832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6" y="4221088"/>
            <a:ext cx="56886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C000"/>
                </a:solidFill>
              </a:rPr>
              <a:t>Все рукокрылые Украины занесены в Красную Книгу</a:t>
            </a:r>
            <a:endParaRPr lang="ru-RU" sz="3600" dirty="0">
              <a:solidFill>
                <a:srgbClr val="FFC000"/>
              </a:solidFill>
            </a:endParaRPr>
          </a:p>
        </p:txBody>
      </p:sp>
      <p:pic>
        <p:nvPicPr>
          <p:cNvPr id="2052" name="Picture 4" descr="http://www.bat-kharkov.in.ua/noctul%20copy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331640"/>
            <a:ext cx="4780241" cy="3585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поздний кожан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62128" y="-2331640"/>
            <a:ext cx="4481872" cy="2986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bat-kharkov.in.ua/assets/components/gallery/connector.php?action=web/phpthumb&amp;w=1024&amp;h=1024&amp;zc=0&amp;far=&amp;q=90&amp;src=%2Fassets%2Fgallery%2F3%2F7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67024" y="4199"/>
            <a:ext cx="5383159" cy="3585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www.bat-kharkov.in.ua/assets/components/gallery/connector.php?action=web/phpthumb&amp;w=1024&amp;h=1024&amp;zc=0&amp;far=&amp;q=90&amp;src=%2Fassets%2Fgallery%2F3%2F79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88807" y="2564904"/>
            <a:ext cx="3358171" cy="4245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www.bat-kharkov.in.ua/assets/components/gallery/connector.php?action=web/phpthumb&amp;w=1024&amp;h=1024&amp;zc=0&amp;far=&amp;q=90&amp;src=%2Fassets%2Fgallery%2F3%2F67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3" y="3437712"/>
            <a:ext cx="5162228" cy="3279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G:\пигмей 2 копия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906" y="609406"/>
            <a:ext cx="5829937" cy="4812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71670" y="71414"/>
            <a:ext cx="50735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Угрозы для рукокрылых</a:t>
            </a:r>
            <a:endParaRPr lang="uk-UA" sz="36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720" y="4460756"/>
            <a:ext cx="442249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800" dirty="0" smtClean="0"/>
              <a:t>Вырубка лесов</a:t>
            </a:r>
          </a:p>
          <a:p>
            <a:pPr marL="342900" indent="-342900">
              <a:buAutoNum type="arabicPeriod"/>
            </a:pPr>
            <a:r>
              <a:rPr lang="ru-RU" sz="2800" dirty="0" smtClean="0"/>
              <a:t>Освоение пещер людьми</a:t>
            </a:r>
          </a:p>
          <a:p>
            <a:pPr marL="342900" indent="-342900">
              <a:buAutoNum type="arabicPeriod"/>
            </a:pPr>
            <a:r>
              <a:rPr lang="ru-RU" sz="2800" dirty="0" smtClean="0"/>
              <a:t>Пестициды</a:t>
            </a:r>
          </a:p>
        </p:txBody>
      </p:sp>
      <p:pic>
        <p:nvPicPr>
          <p:cNvPr id="8" name="Рисунок 7" descr="Гомольша_29.04.07_ 026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85720" y="714356"/>
            <a:ext cx="4714876" cy="3536157"/>
          </a:xfrm>
          <a:prstGeom prst="rect">
            <a:avLst/>
          </a:prstGeom>
        </p:spPr>
      </p:pic>
      <p:pic>
        <p:nvPicPr>
          <p:cNvPr id="9" name="Рисунок 8" descr="images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072066" y="3949476"/>
            <a:ext cx="4071934" cy="2908524"/>
          </a:xfrm>
          <a:prstGeom prst="rect">
            <a:avLst/>
          </a:prstGeom>
        </p:spPr>
      </p:pic>
      <p:pic>
        <p:nvPicPr>
          <p:cNvPr id="11" name="Рисунок 10" descr="пещера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072066" y="732239"/>
            <a:ext cx="4071934" cy="3053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58339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untitledb.bmp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356215" y="4143380"/>
            <a:ext cx="2525861" cy="249555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54540" y="4859736"/>
            <a:ext cx="444615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ru-RU" sz="2400" dirty="0" smtClean="0"/>
              <a:t>4. Заболевания</a:t>
            </a:r>
          </a:p>
          <a:p>
            <a:pPr marL="342900" indent="-342900"/>
            <a:r>
              <a:rPr lang="ru-RU" sz="2400" dirty="0" smtClean="0"/>
              <a:t>5. Прямое уничтожение людьми</a:t>
            </a:r>
          </a:p>
          <a:p>
            <a:pPr marL="342900" indent="-342900"/>
            <a:r>
              <a:rPr lang="ru-RU" sz="2400" dirty="0" smtClean="0"/>
              <a:t>6. Антропогенные ловушки </a:t>
            </a:r>
          </a:p>
          <a:p>
            <a:pPr marL="342900" indent="-342900"/>
            <a:r>
              <a:rPr lang="ru-RU" sz="2400" dirty="0" smtClean="0"/>
              <a:t>(</a:t>
            </a:r>
            <a:r>
              <a:rPr lang="ru-RU" sz="2000" dirty="0" smtClean="0"/>
              <a:t>ветровые турбины, здания)</a:t>
            </a:r>
            <a:endParaRPr lang="uk-UA" sz="2000" dirty="0"/>
          </a:p>
        </p:txBody>
      </p:sp>
      <p:pic>
        <p:nvPicPr>
          <p:cNvPr id="9" name="Рисунок 8" descr="45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0" y="0"/>
            <a:ext cx="6244966" cy="4620020"/>
          </a:xfrm>
          <a:prstGeom prst="rect">
            <a:avLst/>
          </a:prstGeom>
        </p:spPr>
      </p:pic>
      <p:pic>
        <p:nvPicPr>
          <p:cNvPr id="7" name="Рисунок 6" descr="bat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509043" y="0"/>
            <a:ext cx="3634957" cy="3857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929322" y="3214686"/>
            <a:ext cx="2970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Синдром белого носа </a:t>
            </a:r>
            <a:r>
              <a:rPr lang="en-US" dirty="0" smtClean="0">
                <a:solidFill>
                  <a:schemeClr val="bg1"/>
                </a:solidFill>
              </a:rPr>
              <a:t>(WNS)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2910" y="4214818"/>
            <a:ext cx="4066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Ветровые турбины в Донецкой области</a:t>
            </a:r>
            <a:endParaRPr lang="uk-U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7943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Примеры гибели летучих мышей 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57422" y="1643050"/>
            <a:ext cx="3592516" cy="4793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En4lgpPgwjI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03648" y="1225342"/>
            <a:ext cx="6715172" cy="5039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Замерзшие трупы, ГОСПРОМ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403648" y="1240043"/>
            <a:ext cx="6309890" cy="4735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709258" y="1299953"/>
            <a:ext cx="6103951" cy="4063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 descr="Ведро с л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403648" y="1225342"/>
            <a:ext cx="7190529" cy="5389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178283" y="1324944"/>
            <a:ext cx="7417198" cy="5336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одзаголовок 2"/>
          <p:cNvSpPr txBox="1">
            <a:spLocks/>
          </p:cNvSpPr>
          <p:nvPr/>
        </p:nvSpPr>
        <p:spPr>
          <a:xfrm>
            <a:off x="500034" y="4500570"/>
            <a:ext cx="9286940" cy="1752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4400" b="1" dirty="0" smtClean="0">
                <a:solidFill>
                  <a:srgbClr val="FF0000"/>
                </a:solidFill>
              </a:rPr>
              <a:t>Ежегодно в г. Харькове по вине людей погибает до 1000 рукокрылых 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4365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5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332656"/>
            <a:ext cx="618747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Научно-образовательный </a:t>
            </a:r>
            <a:r>
              <a:rPr lang="ru-RU" sz="2800" b="1" dirty="0">
                <a:solidFill>
                  <a:srgbClr val="0070C0"/>
                </a:solidFill>
              </a:rPr>
              <a:t>центр 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>
                <a:solidFill>
                  <a:srgbClr val="0070C0"/>
                </a:solidFill>
              </a:rPr>
              <a:t>реабилитации рукокрылых </a:t>
            </a:r>
            <a:endParaRPr lang="ru-RU" sz="2800" b="1" dirty="0" smtClean="0">
              <a:solidFill>
                <a:srgbClr val="0070C0"/>
              </a:solidFill>
            </a:endParaRPr>
          </a:p>
          <a:p>
            <a:r>
              <a:rPr lang="ru-RU" sz="2800" b="1" dirty="0" smtClean="0">
                <a:solidFill>
                  <a:srgbClr val="0070C0"/>
                </a:solidFill>
              </a:rPr>
              <a:t>создается </a:t>
            </a:r>
            <a:r>
              <a:rPr lang="ru-RU" sz="2800" b="1" dirty="0">
                <a:solidFill>
                  <a:srgbClr val="0070C0"/>
                </a:solidFill>
              </a:rPr>
              <a:t>для</a:t>
            </a:r>
            <a:r>
              <a:rPr lang="ru-RU" sz="2800" b="1" dirty="0" smtClean="0">
                <a:solidFill>
                  <a:srgbClr val="0070C0"/>
                </a:solidFill>
              </a:rPr>
              <a:t>: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- </a:t>
            </a:r>
            <a:r>
              <a:rPr lang="ru-RU" b="1" dirty="0">
                <a:solidFill>
                  <a:srgbClr val="0070C0"/>
                </a:solidFill>
              </a:rPr>
              <a:t>сохранения и восстановления популяции исчезающих видов рукокрылых Украины, </a:t>
            </a:r>
          </a:p>
          <a:p>
            <a:r>
              <a:rPr lang="ru-RU" b="1" dirty="0">
                <a:solidFill>
                  <a:srgbClr val="0070C0"/>
                </a:solidFill>
              </a:rPr>
              <a:t>- проведения научно-исследовательской работы, </a:t>
            </a:r>
          </a:p>
          <a:p>
            <a:r>
              <a:rPr lang="ru-RU" b="1" dirty="0">
                <a:solidFill>
                  <a:srgbClr val="0070C0"/>
                </a:solidFill>
              </a:rPr>
              <a:t>- организации экологического образования и формирования толерантного отношения к этим млекопитающим,</a:t>
            </a:r>
          </a:p>
          <a:p>
            <a:r>
              <a:rPr lang="ru-RU" b="1" dirty="0">
                <a:solidFill>
                  <a:srgbClr val="0070C0"/>
                </a:solidFill>
              </a:rPr>
              <a:t>- воспитания среди школьников лидеров природоохранного движения,</a:t>
            </a:r>
          </a:p>
          <a:p>
            <a:r>
              <a:rPr lang="ru-RU" b="1" dirty="0">
                <a:solidFill>
                  <a:srgbClr val="0070C0"/>
                </a:solidFill>
              </a:rPr>
              <a:t>- формирования у детей и подростков активной гражданской позиции. </a:t>
            </a:r>
          </a:p>
        </p:txBody>
      </p:sp>
      <p:pic>
        <p:nvPicPr>
          <p:cNvPr id="9218" name="Рисунок 29" descr="ушан бурый 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264111"/>
            <a:ext cx="2873102" cy="4109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5017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DSC0889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3562" y="332656"/>
            <a:ext cx="3942184" cy="5913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5536" y="836712"/>
            <a:ext cx="42480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solidFill>
                  <a:srgbClr val="002060"/>
                </a:solidFill>
              </a:rPr>
              <a:t>Влащенко</a:t>
            </a:r>
            <a:r>
              <a:rPr lang="ru-RU" dirty="0" smtClean="0">
                <a:solidFill>
                  <a:srgbClr val="002060"/>
                </a:solidFill>
              </a:rPr>
              <a:t> А.С.,</a:t>
            </a:r>
          </a:p>
          <a:p>
            <a:r>
              <a:rPr lang="ru-RU" dirty="0">
                <a:solidFill>
                  <a:srgbClr val="002060"/>
                </a:solidFill>
              </a:rPr>
              <a:t>к</a:t>
            </a:r>
            <a:r>
              <a:rPr lang="ru-RU" dirty="0" smtClean="0">
                <a:solidFill>
                  <a:srgbClr val="002060"/>
                </a:solidFill>
              </a:rPr>
              <a:t>андидат биологических наук,</a:t>
            </a:r>
          </a:p>
          <a:p>
            <a:r>
              <a:rPr lang="ru-RU" dirty="0">
                <a:solidFill>
                  <a:srgbClr val="002060"/>
                </a:solidFill>
              </a:rPr>
              <a:t>н</a:t>
            </a:r>
            <a:r>
              <a:rPr lang="ru-RU" dirty="0" smtClean="0">
                <a:solidFill>
                  <a:srgbClr val="002060"/>
                </a:solidFill>
              </a:rPr>
              <a:t>аучный сотрудник ХНУ </a:t>
            </a:r>
            <a:r>
              <a:rPr lang="ru-RU" dirty="0" err="1" smtClean="0">
                <a:solidFill>
                  <a:srgbClr val="002060"/>
                </a:solidFill>
              </a:rPr>
              <a:t>им.Каразина</a:t>
            </a:r>
            <a:r>
              <a:rPr lang="ru-RU" dirty="0" smtClean="0">
                <a:solidFill>
                  <a:srgbClr val="002060"/>
                </a:solidFill>
              </a:rPr>
              <a:t>,</a:t>
            </a:r>
          </a:p>
          <a:p>
            <a:r>
              <a:rPr lang="ru-RU" dirty="0">
                <a:solidFill>
                  <a:srgbClr val="002060"/>
                </a:solidFill>
              </a:rPr>
              <a:t>ч</a:t>
            </a:r>
            <a:r>
              <a:rPr lang="ru-RU" dirty="0" smtClean="0">
                <a:solidFill>
                  <a:srgbClr val="002060"/>
                </a:solidFill>
              </a:rPr>
              <a:t>лен </a:t>
            </a:r>
            <a:r>
              <a:rPr lang="ru-RU" dirty="0" err="1" smtClean="0">
                <a:solidFill>
                  <a:srgbClr val="002060"/>
                </a:solidFill>
              </a:rPr>
              <a:t>комисии</a:t>
            </a:r>
            <a:r>
              <a:rPr lang="ru-RU" dirty="0" smtClean="0">
                <a:solidFill>
                  <a:srgbClr val="002060"/>
                </a:solidFill>
              </a:rPr>
              <a:t> по Красной Книге Украины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5590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75560299"/>
              </p:ext>
            </p:extLst>
          </p:nvPr>
        </p:nvGraphicFramePr>
        <p:xfrm>
          <a:off x="5292080" y="188640"/>
          <a:ext cx="3665002" cy="613192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154086"/>
                <a:gridCol w="1510916"/>
              </a:tblGrid>
              <a:tr h="24628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Направление деятельности  </a:t>
                      </a:r>
                      <a:endParaRPr lang="ru-RU" sz="7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545" marR="3754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Период выполнения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545" marR="37545" marT="0" marB="0"/>
                </a:tc>
              </a:tr>
              <a:tr h="58856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Разработка концепции проекта, координация плана его реализации с Минэкологии Украины, другими государственными органами</a:t>
                      </a:r>
                      <a:endParaRPr lang="ru-RU" sz="7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545" marR="3754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сентябрь 2013 г. – ноябрь 2013 г.</a:t>
                      </a:r>
                      <a:endParaRPr lang="ru-RU" sz="7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545" marR="37545" marT="0" marB="0"/>
                </a:tc>
              </a:tr>
              <a:tr h="44142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Формирование кадрового состава для реализации проекта, волонтерской и юннатской группы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545" marR="3754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сентябрь 2013 г. – ноябрь 2013 г.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545" marR="37545" marT="0" marB="0"/>
                </a:tc>
              </a:tr>
              <a:tr h="29428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Строительство помещения для реабилитации рукокрылых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545" marR="3754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сентябрь 2013 г. – октябрь 2013 г.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545" marR="37545" marT="0" marB="0"/>
                </a:tc>
              </a:tr>
              <a:tr h="29428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Оборудование помещения и приобретение необходимых материалов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545" marR="3754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октябрь 2013 г. – ноябрь 2013 г.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545" marR="37545" marT="0" marB="0"/>
                </a:tc>
              </a:tr>
              <a:tr h="29428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Разработка, согласование и утверждение Положения о Центре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545" marR="3754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октябрь 2013 г. – январь 2014 г.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545" marR="37545" marT="0" marB="0"/>
                </a:tc>
              </a:tr>
              <a:tr h="1471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Реабилитация рукокрылых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545" marR="3754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2013 – 2015 гг.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545" marR="37545" marT="0" marB="0"/>
                </a:tc>
              </a:tr>
              <a:tr h="44142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Работа с членами Клуба юных натуралистов, детскими общественными организациями, школьными органами самоуправления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545" marR="3754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2014 – 2015 гг.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545" marR="37545" marT="0" marB="0"/>
                </a:tc>
              </a:tr>
              <a:tr h="1471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Научная работа на базе Центра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545" marR="3754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2014 – 2015 гг.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545" marR="37545" marT="0" marB="0"/>
                </a:tc>
              </a:tr>
              <a:tr h="44142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Информационная работа со СМИ, проведение выездных лекций, акций, квестов в экопарке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545" marR="3754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2013 – 2015 гг.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545" marR="37545" marT="0" marB="0"/>
                </a:tc>
              </a:tr>
              <a:tr h="44142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Издание справочной и популярной литературы о рукокрылых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545" marR="3754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декабрь 2013 г.</a:t>
                      </a:r>
                      <a:endParaRPr lang="ru-RU" sz="7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март, сентябрь  2014 г.</a:t>
                      </a:r>
                      <a:endParaRPr lang="ru-RU" sz="7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апрель 2015 г.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545" marR="37545" marT="0" marB="0"/>
                </a:tc>
              </a:tr>
              <a:tr h="44142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Подготовка научно-исследовательских работ в МАН, конференции по биоэтике и других региональных мероприятиях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545" marR="3754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2014 – 2015 гг.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545" marR="37545" marT="0" marB="0"/>
                </a:tc>
              </a:tr>
              <a:tr h="29428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Участие во всеукраинских и международных конференциях и семинарах  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545" marR="3754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2014 -2015 гг. 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545" marR="37545" marT="0" marB="0"/>
                </a:tc>
              </a:tr>
              <a:tr h="58856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Установление сотрудничества с европейскими учёными и организациями, имеющими опыт работы с центрами реабилитации диких животных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545" marR="3754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ноябрь 2013 г. – март 2014 г.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545" marR="37545" marT="0" marB="0"/>
                </a:tc>
              </a:tr>
              <a:tr h="29428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Создание сайта Центра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545" marR="3754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декабрь 2013 г. – февраль 2014 г.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545" marR="37545" marT="0" marB="0"/>
                </a:tc>
              </a:tr>
              <a:tr h="73570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Проведение международной конференции по проблемам охраны рукокрылых на базе </a:t>
                      </a:r>
                      <a:r>
                        <a:rPr lang="en-US" sz="800">
                          <a:effectLst/>
                        </a:rPr>
                        <a:t>Feldman Ecopark</a:t>
                      </a:r>
                      <a:r>
                        <a:rPr lang="ru-RU" sz="800">
                          <a:effectLst/>
                        </a:rPr>
                        <a:t>, приуроченной к 80-летию первой задокументированной находке рукокрылых в Харьковском лесопарке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545" marR="3754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апрель 2015 г.</a:t>
                      </a:r>
                      <a:endParaRPr lang="ru-RU" sz="7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545" marR="37545" marT="0" marB="0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11560" y="260648"/>
            <a:ext cx="4536504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</a:rPr>
              <a:t>План реализации проекта </a:t>
            </a:r>
          </a:p>
          <a:p>
            <a:pPr algn="ctr"/>
            <a:r>
              <a:rPr lang="ru-RU" sz="2000" b="1" dirty="0" smtClean="0">
                <a:solidFill>
                  <a:schemeClr val="tx2"/>
                </a:solidFill>
              </a:rPr>
              <a:t>на 2013-2015 гг.</a:t>
            </a:r>
          </a:p>
          <a:p>
            <a:pPr algn="ctr"/>
            <a:endParaRPr lang="ru-RU" sz="2000" b="1" dirty="0" smtClean="0">
              <a:solidFill>
                <a:schemeClr val="tx2"/>
              </a:solidFill>
            </a:endParaRPr>
          </a:p>
          <a:p>
            <a:r>
              <a:rPr lang="ru-RU" sz="1600" b="1" dirty="0" smtClean="0">
                <a:solidFill>
                  <a:schemeClr val="tx2"/>
                </a:solidFill>
              </a:rPr>
              <a:t>Задачи:</a:t>
            </a:r>
          </a:p>
          <a:p>
            <a:r>
              <a:rPr lang="ru-RU" sz="1200" dirty="0" smtClean="0"/>
              <a:t>1</a:t>
            </a:r>
            <a:r>
              <a:rPr lang="ru-RU" sz="1200" dirty="0"/>
              <a:t>. Сформировать штат Центра из постоянных сотрудников, научных руководителей из числа ученых-биологов, разработать соответствующую документацию. </a:t>
            </a:r>
          </a:p>
          <a:p>
            <a:r>
              <a:rPr lang="ru-RU" sz="1200" dirty="0" smtClean="0"/>
              <a:t>2</a:t>
            </a:r>
            <a:r>
              <a:rPr lang="ru-RU" sz="1200" dirty="0"/>
              <a:t>. Подготовить помещение для передержки и реабилитации летучих мышей. </a:t>
            </a:r>
          </a:p>
          <a:p>
            <a:r>
              <a:rPr lang="ru-RU" sz="1200" dirty="0" smtClean="0"/>
              <a:t>3</a:t>
            </a:r>
            <a:r>
              <a:rPr lang="ru-RU" sz="1200" dirty="0"/>
              <a:t>. Разработать методику работы с животными Центра:</a:t>
            </a:r>
          </a:p>
          <a:p>
            <a:r>
              <a:rPr lang="ru-RU" sz="1200" dirty="0"/>
              <a:t>- логистику сбора, передержки и доставки рукокрылых по городу Харькову и области;</a:t>
            </a:r>
          </a:p>
          <a:p>
            <a:r>
              <a:rPr lang="ru-RU" sz="1200" dirty="0"/>
              <a:t>- систему учета поступающих рукокрылых.</a:t>
            </a:r>
          </a:p>
          <a:p>
            <a:r>
              <a:rPr lang="ru-RU" sz="1200" dirty="0" smtClean="0"/>
              <a:t>4</a:t>
            </a:r>
            <a:r>
              <a:rPr lang="ru-RU" sz="1200" dirty="0"/>
              <a:t>. Обеспечить научную обработку накопленных в ходе работы Центра данных.</a:t>
            </a:r>
          </a:p>
          <a:p>
            <a:r>
              <a:rPr lang="ru-RU" sz="1200" dirty="0" smtClean="0"/>
              <a:t>5</a:t>
            </a:r>
            <a:r>
              <a:rPr lang="ru-RU" sz="1200" dirty="0"/>
              <a:t>. Представлять результаты научно-исследовательской деятельности Центра на региональном, национальном и международном уровне (доклады на конференциях и семинарах, публикации в научных журналах).</a:t>
            </a:r>
          </a:p>
          <a:p>
            <a:r>
              <a:rPr lang="ru-RU" sz="1200" dirty="0" smtClean="0"/>
              <a:t>6</a:t>
            </a:r>
            <a:r>
              <a:rPr lang="ru-RU" sz="1200" dirty="0"/>
              <a:t>. Привлечь волонтеров, членов детских общественных организаций, органов школьного самоуправления, членов Клуба юных натуралистов </a:t>
            </a:r>
            <a:r>
              <a:rPr lang="ru-RU" sz="1200" dirty="0" err="1"/>
              <a:t>Feldman</a:t>
            </a:r>
            <a:r>
              <a:rPr lang="ru-RU" sz="1200" dirty="0"/>
              <a:t> </a:t>
            </a:r>
            <a:r>
              <a:rPr lang="ru-RU" sz="1200" dirty="0" err="1"/>
              <a:t>Ecopark</a:t>
            </a:r>
            <a:r>
              <a:rPr lang="ru-RU" sz="1200" dirty="0"/>
              <a:t> к работе с рукокрылыми на базе Центра и просветительской деятельности Центра.</a:t>
            </a:r>
          </a:p>
          <a:p>
            <a:r>
              <a:rPr lang="ru-RU" sz="1200" dirty="0" smtClean="0"/>
              <a:t>7</a:t>
            </a:r>
            <a:r>
              <a:rPr lang="ru-RU" sz="1200" dirty="0"/>
              <a:t>. Популяризировать работу Центра реабилитации в рамках деятельности </a:t>
            </a:r>
            <a:r>
              <a:rPr lang="ru-RU" sz="1200" dirty="0" err="1"/>
              <a:t>Feldman</a:t>
            </a:r>
            <a:r>
              <a:rPr lang="ru-RU" sz="1200" dirty="0"/>
              <a:t> </a:t>
            </a:r>
            <a:r>
              <a:rPr lang="ru-RU" sz="1200" dirty="0" err="1"/>
              <a:t>Ecopark</a:t>
            </a:r>
            <a:r>
              <a:rPr lang="ru-RU" sz="1200" dirty="0"/>
              <a:t> (организация акций и праздников, посвященных рукокрылым), а также в средствах массовой информации и интернет пространстве. </a:t>
            </a:r>
          </a:p>
          <a:p>
            <a:r>
              <a:rPr lang="ru-RU" sz="1200" dirty="0" smtClean="0"/>
              <a:t>8</a:t>
            </a:r>
            <a:r>
              <a:rPr lang="ru-RU" sz="1200" dirty="0"/>
              <a:t>. Обеспечить возможность использования Центра реабилитации рукокрылых и  </a:t>
            </a:r>
            <a:r>
              <a:rPr lang="ru-RU" sz="1200" dirty="0" err="1"/>
              <a:t>Feldman</a:t>
            </a:r>
            <a:r>
              <a:rPr lang="ru-RU" sz="1200" dirty="0"/>
              <a:t> </a:t>
            </a:r>
            <a:r>
              <a:rPr lang="ru-RU" sz="1200" dirty="0" err="1"/>
              <a:t>Ecopark</a:t>
            </a:r>
            <a:r>
              <a:rPr lang="ru-RU" sz="1200" dirty="0"/>
              <a:t> в качестве всеукраинской и международной базы для проведения научной и образовательной работы. </a:t>
            </a:r>
          </a:p>
          <a:p>
            <a:r>
              <a:rPr lang="ru-RU" sz="2000" dirty="0"/>
              <a:t> </a:t>
            </a:r>
          </a:p>
          <a:p>
            <a:pPr algn="ctr"/>
            <a:endParaRPr lang="ru-RU" sz="2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167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1001</TotalTime>
  <Words>1145</Words>
  <Application>Microsoft Office PowerPoint</Application>
  <PresentationFormat>Экран (4:3)</PresentationFormat>
  <Paragraphs>350</Paragraphs>
  <Slides>28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 </vt:lpstr>
      <vt:lpstr>Слайд 2</vt:lpstr>
      <vt:lpstr>Слайд 3</vt:lpstr>
      <vt:lpstr>Слайд 4</vt:lpstr>
      <vt:lpstr>Слайд 5</vt:lpstr>
      <vt:lpstr>Примеры гибели летучих мышей </vt:lpstr>
      <vt:lpstr>Слайд 7</vt:lpstr>
      <vt:lpstr>Слайд 8</vt:lpstr>
      <vt:lpstr>Слайд 9</vt:lpstr>
      <vt:lpstr>Слайд 10</vt:lpstr>
      <vt:lpstr>Слайд 11</vt:lpstr>
      <vt:lpstr>Слайд 12</vt:lpstr>
      <vt:lpstr>Харьковская образовательная программа по рукокрылым</vt:lpstr>
      <vt:lpstr>Слайд 14</vt:lpstr>
      <vt:lpstr>Слайд 15</vt:lpstr>
      <vt:lpstr>Слайд 16</vt:lpstr>
      <vt:lpstr>Слайд 17</vt:lpstr>
      <vt:lpstr>Слайд 18</vt:lpstr>
      <vt:lpstr>Слайд 19</vt:lpstr>
      <vt:lpstr>В Украине</vt:lpstr>
      <vt:lpstr>Зимовка и миграция</vt:lpstr>
      <vt:lpstr>Слайд 22</vt:lpstr>
      <vt:lpstr>Слайд 23</vt:lpstr>
      <vt:lpstr>Главное и самое просто правило: не берите летучих мышей голыми руками! </vt:lpstr>
      <vt:lpstr> Четыре стадии реабилитации рыжей вечерницы, найденной в здании Госпрома и  испачканной в мазуте </vt:lpstr>
      <vt:lpstr>Слайд 26</vt:lpstr>
      <vt:lpstr>Слайд 27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Международная ночь летучих мышей в Харькове 14 сентября 2013 г.</dc:title>
  <dc:creator>Алена</dc:creator>
  <cp:lastModifiedBy>ADMIN</cp:lastModifiedBy>
  <cp:revision>102</cp:revision>
  <dcterms:created xsi:type="dcterms:W3CDTF">2013-09-09T15:09:17Z</dcterms:created>
  <dcterms:modified xsi:type="dcterms:W3CDTF">2014-05-19T09:22:25Z</dcterms:modified>
</cp:coreProperties>
</file>